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21"/>
  </p:notesMasterIdLst>
  <p:handoutMasterIdLst>
    <p:handoutMasterId r:id="rId22"/>
  </p:handoutMasterIdLst>
  <p:sldIdLst>
    <p:sldId id="256" r:id="rId6"/>
    <p:sldId id="257" r:id="rId7"/>
    <p:sldId id="259" r:id="rId8"/>
    <p:sldId id="264" r:id="rId9"/>
    <p:sldId id="260" r:id="rId10"/>
    <p:sldId id="300" r:id="rId11"/>
    <p:sldId id="296" r:id="rId12"/>
    <p:sldId id="294" r:id="rId13"/>
    <p:sldId id="295" r:id="rId14"/>
    <p:sldId id="268" r:id="rId15"/>
    <p:sldId id="258" r:id="rId16"/>
    <p:sldId id="265" r:id="rId17"/>
    <p:sldId id="297" r:id="rId18"/>
    <p:sldId id="298" r:id="rId19"/>
    <p:sldId id="299"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BA561-6C75-465F-8381-EDD053D5792A}" v="219" dt="2019-10-24T01:40:13.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3" autoAdjust="0"/>
    <p:restoredTop sz="97473" autoAdjust="0"/>
  </p:normalViewPr>
  <p:slideViewPr>
    <p:cSldViewPr snapToGrid="0" snapToObjects="1">
      <p:cViewPr varScale="1">
        <p:scale>
          <a:sx n="67" d="100"/>
          <a:sy n="67" d="100"/>
        </p:scale>
        <p:origin x="12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83B51F6-515A-4802-A752-BCC73B4DA971}" type="datetimeFigureOut">
              <a:rPr lang="en-US" smtClean="0"/>
              <a:t>10/24/2019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10D622-7DDE-4255-8371-503BEF1AEC38}" type="slidenum">
              <a:rPr lang="en-US" smtClean="0"/>
              <a:t>‹#›</a:t>
            </a:fld>
            <a:endParaRPr lang="en-US"/>
          </a:p>
        </p:txBody>
      </p:sp>
    </p:spTree>
    <p:extLst>
      <p:ext uri="{BB962C8B-B14F-4D97-AF65-F5344CB8AC3E}">
        <p14:creationId xmlns:p14="http://schemas.microsoft.com/office/powerpoint/2010/main" val="140874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3B3B84F-37BB-F240-8ECE-B9FF56D431AB}" type="datetimeFigureOut">
              <a:rPr lang="en-US" smtClean="0"/>
              <a:t>10/24/2019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62F7A6-828D-4341-8BB5-8133DF45EB75}" type="slidenum">
              <a:rPr lang="en-US" smtClean="0"/>
              <a:t>‹#›</a:t>
            </a:fld>
            <a:endParaRPr lang="en-US"/>
          </a:p>
        </p:txBody>
      </p:sp>
    </p:spTree>
    <p:extLst>
      <p:ext uri="{BB962C8B-B14F-4D97-AF65-F5344CB8AC3E}">
        <p14:creationId xmlns:p14="http://schemas.microsoft.com/office/powerpoint/2010/main" val="41600603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8</a:t>
            </a:fld>
            <a:endParaRPr lang="en-US"/>
          </a:p>
        </p:txBody>
      </p:sp>
    </p:spTree>
    <p:extLst>
      <p:ext uri="{BB962C8B-B14F-4D97-AF65-F5344CB8AC3E}">
        <p14:creationId xmlns:p14="http://schemas.microsoft.com/office/powerpoint/2010/main" val="325769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year Mission Community Foundation will align with the report card deliveries.  Second semester delivery is scheduled for February 27.  As this report card is required for your applications, we have extended the deadline to March 5, 2020.</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Scholarship advisors are no longer required to authorize your application form.  We were the only foundation requiring this step and it causes extra work for the MSS staff. They have enough on their plates so we’ve removed this requirement.  They are still there to help you if you need it and you will have to coordinate with them for that help.  They will also set up a central drop off point (councilors office) for applications.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HOWEVER, they have no responsibilities with respect to your application.  All inquiries should be directed to Mission Community Foundation. I am available at 604-826-5322 or via email @ scholarships@missioncommunityfoundation.org.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acknowledgement page has been added to clearly define responsibilities and will be adhered to.  All applicants will be required to sign this page indicating that they have read and understand their responsibilities.  If the applicant is under the age of 19, their parent will also be required to sign this page. </a:t>
            </a:r>
          </a:p>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9</a:t>
            </a:fld>
            <a:endParaRPr lang="en-US"/>
          </a:p>
        </p:txBody>
      </p:sp>
    </p:spTree>
    <p:extLst>
      <p:ext uri="{BB962C8B-B14F-4D97-AF65-F5344CB8AC3E}">
        <p14:creationId xmlns:p14="http://schemas.microsoft.com/office/powerpoint/2010/main" val="272987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As a young adult you are expected to take responsibility for your application.  Do not ask MSS staff about the status of your application, they don’t know.  This scholarship program is run by Mission Community Foundation and MSS have been kind enough to assist us by setting up a central drop off point for you.  They will not record your application, I will.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ALL correspondence will be sent via EMAIL. </a:t>
            </a:r>
            <a:r>
              <a:rPr lang="en-US" sz="1200" dirty="0">
                <a:latin typeface="Arial" panose="020B0604020202020204" pitchFamily="34" charset="0"/>
                <a:cs typeface="Arial" panose="020B0604020202020204" pitchFamily="34" charset="0"/>
              </a:rPr>
              <a:t>Please ensure you have </a:t>
            </a:r>
            <a:r>
              <a:rPr lang="en-US" sz="1200" b="1" dirty="0">
                <a:latin typeface="Arial" panose="020B0604020202020204" pitchFamily="34" charset="0"/>
                <a:cs typeface="Arial" panose="020B0604020202020204" pitchFamily="34" charset="0"/>
              </a:rPr>
              <a:t>set up scholarships@missioncommunityfoundation.org as a safe sender</a:t>
            </a:r>
            <a:r>
              <a:rPr lang="en-US" sz="1200" dirty="0">
                <a:latin typeface="Arial" panose="020B0604020202020204" pitchFamily="34" charset="0"/>
                <a:cs typeface="Arial" panose="020B0604020202020204" pitchFamily="34" charset="0"/>
              </a:rPr>
              <a:t>.  Also ensure you are able to accept emails with attachments as I will attach formal letters to my emails as PDF’s. These letters will indicate your application status and are important.  Make sure you get them within the timelines I’ve listed on the slide; if you haven’t received an email, contact me immediately.  </a:t>
            </a:r>
            <a:endParaRPr lang="en-US" sz="1200" b="1"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have a set schedule for this process.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I will send out an acknowledge email indicating that your application has been received within 1 week of deadline.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I will then send out a second email within 2 weeks of the deadline advising if you will be asked to come for an interview (date and time; calendar </a:t>
            </a:r>
            <a:r>
              <a:rPr lang="en-US" sz="1200" dirty="0" err="1">
                <a:latin typeface="Arial" panose="020B0604020202020204" pitchFamily="34" charset="0"/>
                <a:cs typeface="Arial" panose="020B0604020202020204" pitchFamily="34" charset="0"/>
              </a:rPr>
              <a:t>appt</a:t>
            </a:r>
            <a:r>
              <a:rPr lang="en-US" sz="1200" dirty="0">
                <a:latin typeface="Arial" panose="020B0604020202020204" pitchFamily="34" charset="0"/>
                <a:cs typeface="Arial" panose="020B0604020202020204" pitchFamily="34" charset="0"/>
              </a:rPr>
              <a:t>) or if you were unsuccessful.   If you are successful, you will be requested to send in an acknowledgement indicating you are aware of your interview appointment time.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After interviews, I will send out a 3</a:t>
            </a:r>
            <a:r>
              <a:rPr lang="en-US" sz="1200" baseline="30000" dirty="0">
                <a:latin typeface="Arial" panose="020B0604020202020204" pitchFamily="34" charset="0"/>
                <a:cs typeface="Arial" panose="020B0604020202020204" pitchFamily="34" charset="0"/>
              </a:rPr>
              <a:t>rd</a:t>
            </a:r>
            <a:r>
              <a:rPr lang="en-US" sz="1200" dirty="0">
                <a:latin typeface="Arial" panose="020B0604020202020204" pitchFamily="34" charset="0"/>
                <a:cs typeface="Arial" panose="020B0604020202020204" pitchFamily="34" charset="0"/>
              </a:rPr>
              <a:t> email indicating that you were: successful and an invite to the awards night will be included, or unsuccessful after your interview.  If you are successful you will be asked to send an acknowledgement email indicating you will attend the awards ceremony.</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Awards will be in June this year (instead of previous May dates). </a:t>
            </a:r>
          </a:p>
          <a:p>
            <a:pPr marL="293551" indent="-293551">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Evaluations: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Grades: we will take an average of your grade 11 &amp; 12 marks.  Academic will be evaluated on all grades.  Trades will be evaluated on trades, math, science, and English.   You are required to submit your Grade 12 second semester report card and the ministry  of Ed district transcript (showing 10-12 grades). Failure  to submit both will result in </a:t>
            </a:r>
            <a:r>
              <a:rPr lang="en-US" sz="1200" b="1" dirty="0">
                <a:latin typeface="Arial" panose="020B0604020202020204" pitchFamily="34" charset="0"/>
                <a:cs typeface="Arial" panose="020B0604020202020204" pitchFamily="34" charset="0"/>
              </a:rPr>
              <a:t>immediate disqualification</a:t>
            </a:r>
            <a:r>
              <a:rPr lang="en-US" sz="1200" dirty="0">
                <a:latin typeface="Arial" panose="020B0604020202020204" pitchFamily="34" charset="0"/>
                <a:cs typeface="Arial" panose="020B0604020202020204" pitchFamily="34" charset="0"/>
              </a:rPr>
              <a:t>.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We are enforcing the length &amp; font requirements for the Biographical &amp; Summary of Accomplishments</a:t>
            </a:r>
            <a:r>
              <a:rPr lang="en-US" sz="1200" baseline="0" dirty="0">
                <a:latin typeface="Arial" panose="020B0604020202020204" pitchFamily="34" charset="0"/>
                <a:cs typeface="Arial" panose="020B0604020202020204" pitchFamily="34" charset="0"/>
              </a:rPr>
              <a:t> (SOA)</a:t>
            </a:r>
            <a:r>
              <a:rPr lang="en-US" sz="1200" dirty="0">
                <a:latin typeface="Arial" panose="020B0604020202020204" pitchFamily="34" charset="0"/>
                <a:cs typeface="Arial" panose="020B0604020202020204" pitchFamily="34" charset="0"/>
              </a:rPr>
              <a:t>.  Font minimum is Arial 12 and length is restricted to 1 page for each.  If you exceed the length or reduce the font you will lose points.  Bio = 5 points.  SOA = 10 points.   Also, please try to use proper punctuation and paragraphing. (Last year had student submit SOA in font 5 so it would fit on one page.  It was a single run on paragraph.  When adjusted to proper font and paragraphs her SOA was 3 pages long.)</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20% is for your interview.  Its nerve wracking I know.  You’re in front of a panel of 4 adults asking you all kinds of questions.  RELAX, it’s not that tough, they just want to get a sense of you; let your passions shine.  If you’re a nervous type, like me, practice with the toughest friends and relatives you have, they can help you with your nerves.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We would like 1 reference.  It cannot be from a teacher, principal, school staff member (current or past), parent or relative. If you submit one from these people, it will be disqualified.   I always get asked, what about a coach who is a teacher? Get a letter from an employer, volunteer coordinator, pastor or coach. If the letter has a letterhead from the school it will be disqualified.  If written on a plain piece of paper and indicates they are their ‘coach or leadership coordinator’ it will be accepted. </a:t>
            </a:r>
          </a:p>
          <a:p>
            <a:pPr marL="293551" indent="-293551">
              <a:buFont typeface="Arial" panose="020B0604020202020204" pitchFamily="34" charset="0"/>
              <a:buChar char="•"/>
            </a:pPr>
            <a:r>
              <a:rPr lang="en-US" sz="1200" dirty="0">
                <a:latin typeface="Arial" panose="020B0604020202020204" pitchFamily="34" charset="0"/>
                <a:cs typeface="Arial" panose="020B0604020202020204" pitchFamily="34" charset="0"/>
              </a:rPr>
              <a:t>We’ve allowed for a wow factor.  This is combined from your Bio, SOA and interview.  I can’t stress enough, let your passion shine</a:t>
            </a:r>
          </a:p>
          <a:p>
            <a:pPr marL="293551" indent="-293551">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93551" indent="-293551">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8796F01-7154-41E0-B48B-A6921757531A}" type="slidenum">
              <a:rPr lang="en-US" smtClean="0"/>
              <a:pPr/>
              <a:t>10</a:t>
            </a:fld>
            <a:endParaRPr lang="en-US"/>
          </a:p>
        </p:txBody>
      </p:sp>
    </p:spTree>
    <p:extLst>
      <p:ext uri="{BB962C8B-B14F-4D97-AF65-F5344CB8AC3E}">
        <p14:creationId xmlns:p14="http://schemas.microsoft.com/office/powerpoint/2010/main" val="68930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32127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88209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81797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570439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490449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3485872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690208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343794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D69236-2EF1-1040-875C-ABCAA090FD36}"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3777013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D69236-2EF1-1040-875C-ABCAA090FD36}"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670098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69236-2EF1-1040-875C-ABCAA090FD36}"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427777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798205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282899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4700127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147603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498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86110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18442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3605104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3891843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80431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71D69236-2EF1-1040-875C-ABCAA090FD36}"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253154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36773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71D69236-2EF1-1040-875C-ABCAA090FD36}"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8689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71D69236-2EF1-1040-875C-ABCAA090FD36}"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23532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69236-2EF1-1040-875C-ABCAA090FD36}"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409062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107349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71D69236-2EF1-1040-875C-ABCAA090FD36}"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F98A-20A3-1045-BE7B-AC151FBDA687}" type="slidenum">
              <a:rPr lang="en-US" smtClean="0"/>
              <a:t>‹#›</a:t>
            </a:fld>
            <a:endParaRPr lang="en-US"/>
          </a:p>
        </p:txBody>
      </p:sp>
    </p:spTree>
    <p:extLst>
      <p:ext uri="{BB962C8B-B14F-4D97-AF65-F5344CB8AC3E}">
        <p14:creationId xmlns:p14="http://schemas.microsoft.com/office/powerpoint/2010/main" val="84146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69236-2EF1-1040-875C-ABCAA090FD36}" type="datetimeFigureOut">
              <a:rPr lang="en-US" smtClean="0"/>
              <a:t>10/24/2019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CF98A-20A3-1045-BE7B-AC151FBDA687}" type="slidenum">
              <a:rPr lang="en-US" smtClean="0"/>
              <a:t>‹#›</a:t>
            </a:fld>
            <a:endParaRPr lang="en-US"/>
          </a:p>
        </p:txBody>
      </p:sp>
    </p:spTree>
    <p:extLst>
      <p:ext uri="{BB962C8B-B14F-4D97-AF65-F5344CB8AC3E}">
        <p14:creationId xmlns:p14="http://schemas.microsoft.com/office/powerpoint/2010/main" val="21663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D69236-2EF1-1040-875C-ABCAA090FD36}" type="datetimeFigureOut">
              <a:rPr lang="en-US" smtClean="0"/>
              <a:t>10/24/2019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B8CF98A-20A3-1045-BE7B-AC151FBDA687}" type="slidenum">
              <a:rPr lang="en-US" smtClean="0"/>
              <a:t>‹#›</a:t>
            </a:fld>
            <a:endParaRPr lang="en-US"/>
          </a:p>
        </p:txBody>
      </p:sp>
    </p:spTree>
    <p:extLst>
      <p:ext uri="{BB962C8B-B14F-4D97-AF65-F5344CB8AC3E}">
        <p14:creationId xmlns:p14="http://schemas.microsoft.com/office/powerpoint/2010/main" val="11520351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Heather.flood@mpsd.ca" TargetMode="External"/><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808" y="2533434"/>
            <a:ext cx="8697294" cy="1470025"/>
          </a:xfrm>
        </p:spPr>
        <p:txBody>
          <a:bodyPr>
            <a:normAutofit/>
          </a:bodyPr>
          <a:lstStyle/>
          <a:p>
            <a:r>
              <a:rPr lang="en-US" sz="4800" b="1" dirty="0">
                <a:solidFill>
                  <a:srgbClr val="008000"/>
                </a:solidFill>
              </a:rPr>
              <a:t>Mission Senior Secondary School </a:t>
            </a:r>
          </a:p>
        </p:txBody>
      </p:sp>
      <p:sp>
        <p:nvSpPr>
          <p:cNvPr id="3" name="Subtitle 2"/>
          <p:cNvSpPr>
            <a:spLocks noGrp="1"/>
          </p:cNvSpPr>
          <p:nvPr>
            <p:ph type="subTitle" idx="1"/>
          </p:nvPr>
        </p:nvSpPr>
        <p:spPr>
          <a:xfrm>
            <a:off x="1371600" y="4289209"/>
            <a:ext cx="6400800" cy="1752600"/>
          </a:xfrm>
        </p:spPr>
        <p:txBody>
          <a:bodyPr>
            <a:normAutofit/>
          </a:bodyPr>
          <a:lstStyle/>
          <a:p>
            <a:r>
              <a:rPr lang="en-US" sz="3600" b="1" dirty="0">
                <a:solidFill>
                  <a:schemeClr val="tx2"/>
                </a:solidFill>
              </a:rPr>
              <a:t>Gr. 12 Information Evening </a:t>
            </a:r>
          </a:p>
        </p:txBody>
      </p:sp>
      <p:pic>
        <p:nvPicPr>
          <p:cNvPr id="4" name="Picture 3"/>
          <p:cNvPicPr>
            <a:picLocks noChangeAspect="1"/>
          </p:cNvPicPr>
          <p:nvPr/>
        </p:nvPicPr>
        <p:blipFill>
          <a:blip r:embed="rId2"/>
          <a:stretch>
            <a:fillRect/>
          </a:stretch>
        </p:blipFill>
        <p:spPr>
          <a:xfrm>
            <a:off x="3048000" y="906338"/>
            <a:ext cx="3048000" cy="2032000"/>
          </a:xfrm>
          <a:prstGeom prst="rect">
            <a:avLst/>
          </a:prstGeom>
        </p:spPr>
      </p:pic>
    </p:spTree>
    <p:extLst>
      <p:ext uri="{BB962C8B-B14F-4D97-AF65-F5344CB8AC3E}">
        <p14:creationId xmlns:p14="http://schemas.microsoft.com/office/powerpoint/2010/main" val="49303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51178"/>
            <a:ext cx="6347713" cy="1320800"/>
          </a:xfrm>
        </p:spPr>
        <p:txBody>
          <a:bodyPr/>
          <a:lstStyle/>
          <a:p>
            <a:r>
              <a:rPr lang="en-US" dirty="0"/>
              <a:t>Responsibilities &amp; Evaluations</a:t>
            </a:r>
          </a:p>
        </p:txBody>
      </p:sp>
      <p:sp>
        <p:nvSpPr>
          <p:cNvPr id="5" name="Text Placeholder 4"/>
          <p:cNvSpPr>
            <a:spLocks noGrp="1"/>
          </p:cNvSpPr>
          <p:nvPr>
            <p:ph type="body" idx="1"/>
          </p:nvPr>
        </p:nvSpPr>
        <p:spPr>
          <a:xfrm>
            <a:off x="641352" y="1139259"/>
            <a:ext cx="3090672" cy="576262"/>
          </a:xfrm>
        </p:spPr>
        <p:txBody>
          <a:bodyPr/>
          <a:lstStyle/>
          <a:p>
            <a:r>
              <a:rPr lang="en-US" dirty="0"/>
              <a:t>Responsibilities </a:t>
            </a:r>
          </a:p>
        </p:txBody>
      </p:sp>
      <p:sp>
        <p:nvSpPr>
          <p:cNvPr id="3" name="Content Placeholder 2"/>
          <p:cNvSpPr>
            <a:spLocks noGrp="1"/>
          </p:cNvSpPr>
          <p:nvPr>
            <p:ph sz="half" idx="2"/>
          </p:nvPr>
        </p:nvSpPr>
        <p:spPr>
          <a:xfrm>
            <a:off x="443230" y="1891318"/>
            <a:ext cx="3090672" cy="3304117"/>
          </a:xfrm>
        </p:spPr>
        <p:txBody>
          <a:bodyPr>
            <a:normAutofit fontScale="85000" lnSpcReduction="10000"/>
          </a:bodyPr>
          <a:lstStyle/>
          <a:p>
            <a:pPr>
              <a:spcBef>
                <a:spcPts val="450"/>
              </a:spcBef>
            </a:pPr>
            <a:r>
              <a:rPr lang="en-US" dirty="0"/>
              <a:t>Set up safe sender: </a:t>
            </a:r>
          </a:p>
          <a:p>
            <a:pPr marL="0" indent="0">
              <a:spcBef>
                <a:spcPts val="450"/>
              </a:spcBef>
              <a:buNone/>
            </a:pPr>
            <a:r>
              <a:rPr lang="en-US" sz="1275" b="1" dirty="0"/>
              <a:t>scholarships @missioncommunityfoundation.org</a:t>
            </a:r>
          </a:p>
          <a:p>
            <a:pPr marL="0" indent="0">
              <a:buNone/>
            </a:pPr>
            <a:r>
              <a:rPr lang="en-US" dirty="0"/>
              <a:t>If you have not received an email from this address within: </a:t>
            </a:r>
          </a:p>
          <a:p>
            <a:r>
              <a:rPr lang="en-US" dirty="0"/>
              <a:t>a week of application deadline, you will contact Angie.</a:t>
            </a:r>
          </a:p>
          <a:p>
            <a:r>
              <a:rPr lang="en-US" dirty="0"/>
              <a:t>2 weeks of deadline, advising if you have an interview, you will contact Angie.</a:t>
            </a:r>
          </a:p>
          <a:p>
            <a:r>
              <a:rPr lang="en-US" dirty="0"/>
              <a:t>3 weeks of your interview, you will contact Angie. </a:t>
            </a:r>
          </a:p>
        </p:txBody>
      </p:sp>
      <p:sp>
        <p:nvSpPr>
          <p:cNvPr id="6" name="Text Placeholder 5"/>
          <p:cNvSpPr>
            <a:spLocks noGrp="1"/>
          </p:cNvSpPr>
          <p:nvPr>
            <p:ph type="body" sz="quarter" idx="3"/>
          </p:nvPr>
        </p:nvSpPr>
        <p:spPr>
          <a:xfrm>
            <a:off x="4282291" y="1427390"/>
            <a:ext cx="3090672" cy="576262"/>
          </a:xfrm>
        </p:spPr>
        <p:txBody>
          <a:bodyPr/>
          <a:lstStyle/>
          <a:p>
            <a:r>
              <a:rPr lang="en-US" dirty="0"/>
              <a:t>How you will be evaluated</a:t>
            </a:r>
          </a:p>
        </p:txBody>
      </p:sp>
      <p:sp>
        <p:nvSpPr>
          <p:cNvPr id="4" name="Content Placeholder 3"/>
          <p:cNvSpPr>
            <a:spLocks noGrp="1"/>
          </p:cNvSpPr>
          <p:nvPr>
            <p:ph sz="quarter" idx="4"/>
          </p:nvPr>
        </p:nvSpPr>
        <p:spPr>
          <a:xfrm>
            <a:off x="4064764" y="2126493"/>
            <a:ext cx="3090672" cy="3304117"/>
          </a:xfrm>
        </p:spPr>
        <p:txBody>
          <a:bodyPr>
            <a:normAutofit fontScale="85000" lnSpcReduction="10000"/>
          </a:bodyPr>
          <a:lstStyle/>
          <a:p>
            <a:r>
              <a:rPr lang="en-US" dirty="0"/>
              <a:t>40% grades</a:t>
            </a:r>
          </a:p>
          <a:p>
            <a:r>
              <a:rPr lang="en-US" dirty="0"/>
              <a:t>10% biographical sketch</a:t>
            </a:r>
          </a:p>
          <a:p>
            <a:r>
              <a:rPr lang="en-US" dirty="0"/>
              <a:t>20% summary of accomplishments</a:t>
            </a:r>
          </a:p>
          <a:p>
            <a:r>
              <a:rPr lang="en-US" dirty="0"/>
              <a:t>20% interview</a:t>
            </a:r>
          </a:p>
          <a:p>
            <a:r>
              <a:rPr lang="en-US" dirty="0"/>
              <a:t>5% reference</a:t>
            </a:r>
          </a:p>
          <a:p>
            <a:r>
              <a:rPr lang="en-US" dirty="0"/>
              <a:t>5% overall impression</a:t>
            </a:r>
          </a:p>
        </p:txBody>
      </p:sp>
    </p:spTree>
    <p:extLst>
      <p:ext uri="{BB962C8B-B14F-4D97-AF65-F5344CB8AC3E}">
        <p14:creationId xmlns:p14="http://schemas.microsoft.com/office/powerpoint/2010/main" val="411819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714"/>
            <a:ext cx="7483696" cy="1485137"/>
          </a:xfrm>
        </p:spPr>
        <p:txBody>
          <a:bodyPr>
            <a:normAutofit/>
          </a:bodyPr>
          <a:lstStyle/>
          <a:p>
            <a:r>
              <a:rPr lang="en-CA" b="1" dirty="0">
                <a:solidFill>
                  <a:srgbClr val="434342"/>
                </a:solidFill>
              </a:rPr>
              <a:t>Universal Reminder:  What successful students do…</a:t>
            </a:r>
          </a:p>
        </p:txBody>
      </p:sp>
      <p:sp>
        <p:nvSpPr>
          <p:cNvPr id="5" name="Content Placeholder 4"/>
          <p:cNvSpPr>
            <a:spLocks noGrp="1"/>
          </p:cNvSpPr>
          <p:nvPr>
            <p:ph sz="half" idx="2"/>
          </p:nvPr>
        </p:nvSpPr>
        <p:spPr>
          <a:xfrm>
            <a:off x="380999" y="2045733"/>
            <a:ext cx="4114800" cy="3664080"/>
          </a:xfrm>
        </p:spPr>
        <p:txBody>
          <a:bodyPr>
            <a:normAutofit lnSpcReduction="10000"/>
          </a:bodyPr>
          <a:lstStyle/>
          <a:p>
            <a:r>
              <a:rPr lang="en-CA" sz="2800" b="1" dirty="0">
                <a:solidFill>
                  <a:srgbClr val="008000"/>
                </a:solidFill>
              </a:rPr>
              <a:t>Attend regularly</a:t>
            </a:r>
          </a:p>
          <a:p>
            <a:r>
              <a:rPr lang="en-CA" sz="2800" b="1" dirty="0">
                <a:solidFill>
                  <a:srgbClr val="008000"/>
                </a:solidFill>
              </a:rPr>
              <a:t>Punctual</a:t>
            </a:r>
          </a:p>
          <a:p>
            <a:r>
              <a:rPr lang="en-CA" sz="2800" b="1" dirty="0">
                <a:solidFill>
                  <a:srgbClr val="008000"/>
                </a:solidFill>
              </a:rPr>
              <a:t>Prepared for class: materials ready, completed homework, review regularly, healthy lifestyle (sleep and nutrition)</a:t>
            </a:r>
          </a:p>
          <a:p>
            <a:pPr marL="0" indent="0">
              <a:buNone/>
            </a:pPr>
            <a:endParaRPr lang="en-CA" b="1" dirty="0"/>
          </a:p>
        </p:txBody>
      </p:sp>
      <p:sp>
        <p:nvSpPr>
          <p:cNvPr id="7" name="Content Placeholder 6"/>
          <p:cNvSpPr>
            <a:spLocks noGrp="1"/>
          </p:cNvSpPr>
          <p:nvPr>
            <p:ph sz="quarter" idx="4"/>
          </p:nvPr>
        </p:nvSpPr>
        <p:spPr>
          <a:xfrm>
            <a:off x="4645026" y="2045733"/>
            <a:ext cx="4117974" cy="2585323"/>
          </a:xfrm>
        </p:spPr>
        <p:txBody>
          <a:bodyPr>
            <a:normAutofit fontScale="92500" lnSpcReduction="10000"/>
          </a:bodyPr>
          <a:lstStyle/>
          <a:p>
            <a:r>
              <a:rPr lang="en-CA" sz="2800" b="1" dirty="0">
                <a:solidFill>
                  <a:srgbClr val="008000"/>
                </a:solidFill>
              </a:rPr>
              <a:t>Ask teacher for help</a:t>
            </a:r>
          </a:p>
          <a:p>
            <a:r>
              <a:rPr lang="en-CA" sz="2800" b="1" dirty="0">
                <a:solidFill>
                  <a:srgbClr val="008000"/>
                </a:solidFill>
              </a:rPr>
              <a:t>Seek help during Tutorials</a:t>
            </a:r>
          </a:p>
          <a:p>
            <a:r>
              <a:rPr lang="en-CA" sz="2800" b="1" dirty="0">
                <a:solidFill>
                  <a:srgbClr val="008000"/>
                </a:solidFill>
              </a:rPr>
              <a:t>Involved in extra-curricular activities</a:t>
            </a:r>
          </a:p>
          <a:p>
            <a:r>
              <a:rPr lang="en-CA" sz="2800" b="1" dirty="0">
                <a:solidFill>
                  <a:srgbClr val="008000"/>
                </a:solidFill>
              </a:rPr>
              <a:t>Monitor amount of work hours</a:t>
            </a:r>
          </a:p>
        </p:txBody>
      </p:sp>
    </p:spTree>
    <p:extLst>
      <p:ext uri="{BB962C8B-B14F-4D97-AF65-F5344CB8AC3E}">
        <p14:creationId xmlns:p14="http://schemas.microsoft.com/office/powerpoint/2010/main" val="68967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8382000" cy="664797"/>
          </a:xfrm>
        </p:spPr>
        <p:txBody>
          <a:bodyPr>
            <a:noAutofit/>
          </a:bodyPr>
          <a:lstStyle/>
          <a:p>
            <a:pPr algn="ctr"/>
            <a:r>
              <a:rPr lang="en-CA" sz="7200" b="1" dirty="0">
                <a:solidFill>
                  <a:srgbClr val="008000"/>
                </a:solidFill>
              </a:rPr>
              <a:t>Dry Grad</a:t>
            </a:r>
          </a:p>
        </p:txBody>
      </p:sp>
    </p:spTree>
    <p:extLst>
      <p:ext uri="{BB962C8B-B14F-4D97-AF65-F5344CB8AC3E}">
        <p14:creationId xmlns:p14="http://schemas.microsoft.com/office/powerpoint/2010/main" val="80909024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8382000" cy="664797"/>
          </a:xfrm>
        </p:spPr>
        <p:txBody>
          <a:bodyPr>
            <a:noAutofit/>
          </a:bodyPr>
          <a:lstStyle/>
          <a:p>
            <a:pPr algn="ctr"/>
            <a:r>
              <a:rPr lang="en-CA" sz="7200" b="1" dirty="0">
                <a:solidFill>
                  <a:srgbClr val="008000"/>
                </a:solidFill>
              </a:rPr>
              <a:t>Prom</a:t>
            </a:r>
          </a:p>
        </p:txBody>
      </p:sp>
    </p:spTree>
    <p:extLst>
      <p:ext uri="{BB962C8B-B14F-4D97-AF65-F5344CB8AC3E}">
        <p14:creationId xmlns:p14="http://schemas.microsoft.com/office/powerpoint/2010/main" val="194686103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8382000" cy="664797"/>
          </a:xfrm>
        </p:spPr>
        <p:txBody>
          <a:bodyPr>
            <a:noAutofit/>
          </a:bodyPr>
          <a:lstStyle/>
          <a:p>
            <a:pPr algn="ctr"/>
            <a:r>
              <a:rPr lang="en-CA" sz="7200" b="1" dirty="0">
                <a:solidFill>
                  <a:srgbClr val="008000"/>
                </a:solidFill>
              </a:rPr>
              <a:t>Commencement</a:t>
            </a:r>
          </a:p>
        </p:txBody>
      </p:sp>
    </p:spTree>
    <p:extLst>
      <p:ext uri="{BB962C8B-B14F-4D97-AF65-F5344CB8AC3E}">
        <p14:creationId xmlns:p14="http://schemas.microsoft.com/office/powerpoint/2010/main" val="333413457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8382000" cy="664797"/>
          </a:xfrm>
        </p:spPr>
        <p:txBody>
          <a:bodyPr>
            <a:noAutofit/>
          </a:bodyPr>
          <a:lstStyle/>
          <a:p>
            <a:pPr algn="ctr"/>
            <a:r>
              <a:rPr lang="en-CA" sz="7200" b="1" dirty="0">
                <a:solidFill>
                  <a:srgbClr val="008000"/>
                </a:solidFill>
              </a:rPr>
              <a:t>Questions?</a:t>
            </a:r>
          </a:p>
        </p:txBody>
      </p:sp>
    </p:spTree>
    <p:extLst>
      <p:ext uri="{BB962C8B-B14F-4D97-AF65-F5344CB8AC3E}">
        <p14:creationId xmlns:p14="http://schemas.microsoft.com/office/powerpoint/2010/main" val="134639697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2305"/>
            <a:ext cx="8382000" cy="664797"/>
          </a:xfrm>
        </p:spPr>
        <p:txBody>
          <a:bodyPr>
            <a:noAutofit/>
          </a:bodyPr>
          <a:lstStyle/>
          <a:p>
            <a:pPr algn="ctr"/>
            <a:r>
              <a:rPr lang="en-CA" sz="4800" b="1" dirty="0">
                <a:solidFill>
                  <a:srgbClr val="434342"/>
                </a:solidFill>
              </a:rPr>
              <a:t>Overview</a:t>
            </a:r>
          </a:p>
        </p:txBody>
      </p:sp>
      <p:sp>
        <p:nvSpPr>
          <p:cNvPr id="3" name="Text Placeholder 2"/>
          <p:cNvSpPr>
            <a:spLocks noGrp="1"/>
          </p:cNvSpPr>
          <p:nvPr>
            <p:ph type="body" sz="quarter" idx="10"/>
          </p:nvPr>
        </p:nvSpPr>
        <p:spPr>
          <a:xfrm>
            <a:off x="381000" y="773283"/>
            <a:ext cx="8382000" cy="5736955"/>
          </a:xfrm>
        </p:spPr>
        <p:txBody>
          <a:bodyPr>
            <a:normAutofit/>
          </a:bodyPr>
          <a:lstStyle/>
          <a:p>
            <a:r>
              <a:rPr lang="en-CA" b="1" dirty="0">
                <a:solidFill>
                  <a:srgbClr val="008000"/>
                </a:solidFill>
              </a:rPr>
              <a:t>Topics </a:t>
            </a:r>
          </a:p>
          <a:p>
            <a:r>
              <a:rPr lang="en-CA" b="1" dirty="0">
                <a:solidFill>
                  <a:srgbClr val="008000"/>
                </a:solidFill>
              </a:rPr>
              <a:t>Principal’s Message </a:t>
            </a:r>
          </a:p>
          <a:p>
            <a:r>
              <a:rPr lang="en-CA" b="1" dirty="0">
                <a:solidFill>
                  <a:srgbClr val="008000"/>
                </a:solidFill>
              </a:rPr>
              <a:t>Support Team</a:t>
            </a:r>
          </a:p>
          <a:p>
            <a:r>
              <a:rPr lang="en-CA" b="1" dirty="0">
                <a:solidFill>
                  <a:srgbClr val="008000"/>
                </a:solidFill>
              </a:rPr>
              <a:t>Graduation Expectations </a:t>
            </a:r>
          </a:p>
          <a:p>
            <a:r>
              <a:rPr lang="en-CA" b="1" dirty="0">
                <a:solidFill>
                  <a:srgbClr val="008000"/>
                </a:solidFill>
              </a:rPr>
              <a:t>Graduation Requirements</a:t>
            </a:r>
          </a:p>
          <a:p>
            <a:r>
              <a:rPr lang="en-CA" b="1" dirty="0">
                <a:solidFill>
                  <a:srgbClr val="008000"/>
                </a:solidFill>
              </a:rPr>
              <a:t>Scholarships</a:t>
            </a:r>
          </a:p>
          <a:p>
            <a:pPr lvl="1"/>
            <a:r>
              <a:rPr lang="en-CA" b="1" dirty="0">
                <a:solidFill>
                  <a:srgbClr val="008000"/>
                </a:solidFill>
              </a:rPr>
              <a:t>Mission Foundation </a:t>
            </a:r>
          </a:p>
          <a:p>
            <a:r>
              <a:rPr lang="en-CA" b="1" dirty="0">
                <a:solidFill>
                  <a:srgbClr val="008000"/>
                </a:solidFill>
              </a:rPr>
              <a:t>Dry Grad</a:t>
            </a:r>
          </a:p>
          <a:p>
            <a:r>
              <a:rPr lang="en-CA" b="1" dirty="0">
                <a:solidFill>
                  <a:srgbClr val="008000"/>
                </a:solidFill>
              </a:rPr>
              <a:t>Prom</a:t>
            </a:r>
          </a:p>
          <a:p>
            <a:r>
              <a:rPr lang="en-CA" b="1" dirty="0">
                <a:solidFill>
                  <a:srgbClr val="008000"/>
                </a:solidFill>
              </a:rPr>
              <a:t>Commencement </a:t>
            </a:r>
          </a:p>
          <a:p>
            <a:endParaRPr lang="en-CA" b="1" dirty="0">
              <a:solidFill>
                <a:srgbClr val="008000"/>
              </a:solidFill>
            </a:endParaRPr>
          </a:p>
          <a:p>
            <a:pPr marL="0" indent="0">
              <a:buNone/>
            </a:pPr>
            <a:endParaRPr lang="en-CA" dirty="0"/>
          </a:p>
          <a:p>
            <a:endParaRPr lang="en-CA" dirty="0"/>
          </a:p>
        </p:txBody>
      </p:sp>
    </p:spTree>
    <p:extLst>
      <p:ext uri="{BB962C8B-B14F-4D97-AF65-F5344CB8AC3E}">
        <p14:creationId xmlns:p14="http://schemas.microsoft.com/office/powerpoint/2010/main" val="95079759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536"/>
            <a:ext cx="8382000" cy="664797"/>
          </a:xfrm>
        </p:spPr>
        <p:txBody>
          <a:bodyPr>
            <a:normAutofit fontScale="90000"/>
          </a:bodyPr>
          <a:lstStyle/>
          <a:p>
            <a:pPr algn="ctr"/>
            <a:r>
              <a:rPr lang="en-CA" b="1" dirty="0">
                <a:solidFill>
                  <a:schemeClr val="tx2"/>
                </a:solidFill>
              </a:rPr>
              <a:t>Support Team</a:t>
            </a:r>
          </a:p>
        </p:txBody>
      </p:sp>
      <p:sp>
        <p:nvSpPr>
          <p:cNvPr id="6" name="Text Placeholder 2"/>
          <p:cNvSpPr>
            <a:spLocks noGrp="1"/>
          </p:cNvSpPr>
          <p:nvPr/>
        </p:nvSpPr>
        <p:spPr>
          <a:xfrm>
            <a:off x="150696" y="456312"/>
            <a:ext cx="8993304" cy="613090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1" kern="1200" dirty="0">
                <a:solidFill>
                  <a:srgbClr val="008000"/>
                </a:solidFill>
              </a:rPr>
              <a:t>Administrators</a:t>
            </a:r>
          </a:p>
          <a:p>
            <a:pPr lvl="1">
              <a:buFont typeface="Wingdings" panose="05000000000000000000" pitchFamily="2" charset="2"/>
              <a:buChar char="v"/>
            </a:pPr>
            <a:r>
              <a:rPr lang="en-CA" sz="3200" b="1" dirty="0">
                <a:solidFill>
                  <a:srgbClr val="008000"/>
                </a:solidFill>
              </a:rPr>
              <a:t>Principal – Jim Pearce </a:t>
            </a:r>
          </a:p>
          <a:p>
            <a:pPr lvl="1">
              <a:buFont typeface="Wingdings" panose="05000000000000000000" pitchFamily="2" charset="2"/>
              <a:buChar char="v"/>
            </a:pPr>
            <a:r>
              <a:rPr lang="en-CA" sz="3200" b="1" kern="1200" dirty="0">
                <a:solidFill>
                  <a:srgbClr val="008000"/>
                </a:solidFill>
              </a:rPr>
              <a:t>Vice Principals </a:t>
            </a:r>
            <a:endParaRPr lang="en-CA" sz="3200" b="1" dirty="0">
              <a:solidFill>
                <a:srgbClr val="008000"/>
              </a:solidFill>
            </a:endParaRPr>
          </a:p>
          <a:p>
            <a:pPr marL="914400" lvl="2" indent="0">
              <a:buNone/>
            </a:pPr>
            <a:r>
              <a:rPr lang="en-CA" sz="2800" b="1" kern="1200" dirty="0">
                <a:solidFill>
                  <a:srgbClr val="008000"/>
                </a:solidFill>
              </a:rPr>
              <a:t>	Tom Nguyen (A-G)</a:t>
            </a:r>
          </a:p>
          <a:p>
            <a:pPr marL="914400" lvl="2" indent="0">
              <a:buNone/>
            </a:pPr>
            <a:r>
              <a:rPr lang="en-CA" sz="2800" b="1" kern="1200" dirty="0">
                <a:solidFill>
                  <a:srgbClr val="008000"/>
                </a:solidFill>
              </a:rPr>
              <a:t>	Linda Dickinson (H-O)</a:t>
            </a:r>
          </a:p>
          <a:p>
            <a:pPr marL="914400" lvl="2" indent="0">
              <a:buNone/>
            </a:pPr>
            <a:r>
              <a:rPr lang="en-CA" sz="2800" b="1" kern="1200" dirty="0">
                <a:solidFill>
                  <a:srgbClr val="008000"/>
                </a:solidFill>
              </a:rPr>
              <a:t>	Lynn Cummings (P-Z)</a:t>
            </a:r>
          </a:p>
          <a:p>
            <a:pPr marL="517525" lvl="1" indent="0">
              <a:buNone/>
            </a:pPr>
            <a:endParaRPr lang="en-CA" sz="1200" b="1" dirty="0">
              <a:solidFill>
                <a:srgbClr val="008000"/>
              </a:solidFill>
            </a:endParaRPr>
          </a:p>
          <a:p>
            <a:pPr marL="517525" lvl="1" indent="0">
              <a:buNone/>
            </a:pPr>
            <a:r>
              <a:rPr lang="en-CA" sz="3200" b="1" dirty="0">
                <a:solidFill>
                  <a:srgbClr val="008000"/>
                </a:solidFill>
              </a:rPr>
              <a:t>Counsellors</a:t>
            </a:r>
          </a:p>
          <a:p>
            <a:pPr marL="517525" lvl="1" indent="0">
              <a:buNone/>
            </a:pPr>
            <a:r>
              <a:rPr lang="en-CA" sz="3200" b="1" dirty="0">
                <a:solidFill>
                  <a:srgbClr val="008000"/>
                </a:solidFill>
              </a:rPr>
              <a:t>		</a:t>
            </a:r>
            <a:r>
              <a:rPr lang="en-CA" b="1" dirty="0">
                <a:solidFill>
                  <a:srgbClr val="008000"/>
                </a:solidFill>
              </a:rPr>
              <a:t>Mark Arends (A-D)</a:t>
            </a:r>
          </a:p>
          <a:p>
            <a:pPr marL="517525" lvl="1" indent="0">
              <a:buNone/>
            </a:pPr>
            <a:r>
              <a:rPr lang="en-CA" b="1" dirty="0">
                <a:solidFill>
                  <a:srgbClr val="008000"/>
                </a:solidFill>
              </a:rPr>
              <a:t>		Catherine Hall (E-Le)</a:t>
            </a:r>
          </a:p>
          <a:p>
            <a:pPr marL="517525" lvl="1" indent="0">
              <a:buNone/>
            </a:pPr>
            <a:r>
              <a:rPr lang="en-CA" b="1" dirty="0">
                <a:solidFill>
                  <a:srgbClr val="008000"/>
                </a:solidFill>
              </a:rPr>
              <a:t>		Monica Nguyen (Li-R)</a:t>
            </a:r>
          </a:p>
          <a:p>
            <a:pPr marL="517525" lvl="1" indent="0">
              <a:buNone/>
            </a:pPr>
            <a:r>
              <a:rPr lang="en-CA" b="1" dirty="0">
                <a:solidFill>
                  <a:srgbClr val="008000"/>
                </a:solidFill>
              </a:rPr>
              <a:t>		Andi Murray (S-Z)</a:t>
            </a:r>
          </a:p>
          <a:p>
            <a:pPr marL="517525" lvl="1" indent="0">
              <a:buNone/>
            </a:pPr>
            <a:r>
              <a:rPr lang="en-CA" b="1" dirty="0">
                <a:solidFill>
                  <a:srgbClr val="008000"/>
                </a:solidFill>
              </a:rPr>
              <a:t>		Jody Shaw (District)</a:t>
            </a:r>
          </a:p>
        </p:txBody>
      </p:sp>
    </p:spTree>
    <p:extLst>
      <p:ext uri="{BB962C8B-B14F-4D97-AF65-F5344CB8AC3E}">
        <p14:creationId xmlns:p14="http://schemas.microsoft.com/office/powerpoint/2010/main" val="234997302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96" y="200141"/>
            <a:ext cx="8993304" cy="1097710"/>
          </a:xfrm>
        </p:spPr>
        <p:txBody>
          <a:bodyPr>
            <a:noAutofit/>
          </a:bodyPr>
          <a:lstStyle/>
          <a:p>
            <a:pPr algn="ctr"/>
            <a:r>
              <a:rPr lang="en-CA" sz="3600" dirty="0">
                <a:solidFill>
                  <a:srgbClr val="434342"/>
                </a:solidFill>
              </a:rPr>
              <a:t>It is your responsibility to check and make sure that you are in a position to </a:t>
            </a:r>
            <a:r>
              <a:rPr lang="en-CA" sz="3600" b="1" u="sng" dirty="0">
                <a:solidFill>
                  <a:srgbClr val="434342"/>
                </a:solidFill>
              </a:rPr>
              <a:t>graduate</a:t>
            </a:r>
            <a:r>
              <a:rPr lang="en-CA" sz="3600" dirty="0">
                <a:solidFill>
                  <a:srgbClr val="434342"/>
                </a:solidFill>
              </a:rPr>
              <a:t>! </a:t>
            </a:r>
            <a:br>
              <a:rPr lang="en-CA" sz="3600" dirty="0">
                <a:solidFill>
                  <a:srgbClr val="434342"/>
                </a:solidFill>
              </a:rPr>
            </a:br>
            <a:endParaRPr lang="en-CA" sz="3600" dirty="0">
              <a:solidFill>
                <a:srgbClr val="434342"/>
              </a:solidFill>
            </a:endParaRPr>
          </a:p>
        </p:txBody>
      </p:sp>
      <p:sp>
        <p:nvSpPr>
          <p:cNvPr id="3" name="Text Placeholder 2"/>
          <p:cNvSpPr>
            <a:spLocks noGrp="1"/>
          </p:cNvSpPr>
          <p:nvPr>
            <p:ph type="body" sz="quarter" idx="10"/>
          </p:nvPr>
        </p:nvSpPr>
        <p:spPr>
          <a:xfrm>
            <a:off x="150696" y="1297851"/>
            <a:ext cx="8783406" cy="5560149"/>
          </a:xfrm>
        </p:spPr>
        <p:txBody>
          <a:bodyPr>
            <a:normAutofit lnSpcReduction="10000"/>
          </a:bodyPr>
          <a:lstStyle/>
          <a:p>
            <a:r>
              <a:rPr lang="en-CA" dirty="0">
                <a:solidFill>
                  <a:srgbClr val="008000"/>
                </a:solidFill>
              </a:rPr>
              <a:t>Each Gr. 12 student must:</a:t>
            </a:r>
            <a:endParaRPr lang="en-US" dirty="0">
              <a:solidFill>
                <a:srgbClr val="008000"/>
              </a:solidFill>
            </a:endParaRPr>
          </a:p>
          <a:p>
            <a:pPr lvl="1"/>
            <a:r>
              <a:rPr lang="en-CA" b="1" dirty="0">
                <a:solidFill>
                  <a:srgbClr val="008000"/>
                </a:solidFill>
              </a:rPr>
              <a:t>Successfully meet the required course expectations and academic rigor of </a:t>
            </a:r>
            <a:r>
              <a:rPr lang="en-CA" b="1" u="sng" dirty="0">
                <a:solidFill>
                  <a:srgbClr val="008000"/>
                </a:solidFill>
              </a:rPr>
              <a:t>each</a:t>
            </a:r>
            <a:r>
              <a:rPr lang="en-CA" b="1" dirty="0">
                <a:solidFill>
                  <a:srgbClr val="008000"/>
                </a:solidFill>
              </a:rPr>
              <a:t> class </a:t>
            </a:r>
            <a:endParaRPr lang="en-US" b="1" dirty="0">
              <a:solidFill>
                <a:srgbClr val="008000"/>
              </a:solidFill>
            </a:endParaRPr>
          </a:p>
          <a:p>
            <a:pPr lvl="1"/>
            <a:r>
              <a:rPr lang="en-CA" b="1" dirty="0">
                <a:solidFill>
                  <a:srgbClr val="008000"/>
                </a:solidFill>
              </a:rPr>
              <a:t>Successfully meet </a:t>
            </a:r>
            <a:r>
              <a:rPr lang="en-CA" b="1" u="sng" dirty="0">
                <a:solidFill>
                  <a:srgbClr val="008000"/>
                </a:solidFill>
              </a:rPr>
              <a:t>all</a:t>
            </a:r>
            <a:r>
              <a:rPr lang="en-CA" b="1" dirty="0">
                <a:solidFill>
                  <a:srgbClr val="008000"/>
                </a:solidFill>
              </a:rPr>
              <a:t> grad requirements </a:t>
            </a:r>
          </a:p>
          <a:p>
            <a:pPr lvl="1"/>
            <a:r>
              <a:rPr lang="en-CA" b="1" dirty="0">
                <a:solidFill>
                  <a:srgbClr val="008000"/>
                </a:solidFill>
              </a:rPr>
              <a:t>Summit Courses:  GT12 due Nov. 15</a:t>
            </a:r>
            <a:r>
              <a:rPr lang="en-CA" b="1" baseline="30000" dirty="0">
                <a:solidFill>
                  <a:srgbClr val="008000"/>
                </a:solidFill>
              </a:rPr>
              <a:t>th</a:t>
            </a:r>
            <a:r>
              <a:rPr lang="en-CA" b="1" dirty="0">
                <a:solidFill>
                  <a:srgbClr val="008000"/>
                </a:solidFill>
              </a:rPr>
              <a:t> </a:t>
            </a:r>
            <a:endParaRPr lang="en-US" b="1" u="sng" dirty="0">
              <a:solidFill>
                <a:srgbClr val="008000"/>
              </a:solidFill>
            </a:endParaRPr>
          </a:p>
          <a:p>
            <a:pPr lvl="1"/>
            <a:r>
              <a:rPr lang="en-CA" b="1" dirty="0">
                <a:solidFill>
                  <a:srgbClr val="008000"/>
                </a:solidFill>
              </a:rPr>
              <a:t>Attend: Excessive Absences (50+ classes) will NOT be tolerated and will put grad activities in jeopardy </a:t>
            </a:r>
            <a:endParaRPr lang="en-US" b="1" dirty="0">
              <a:solidFill>
                <a:srgbClr val="008000"/>
              </a:solidFill>
            </a:endParaRPr>
          </a:p>
          <a:p>
            <a:pPr lvl="1"/>
            <a:r>
              <a:rPr lang="en-CA" b="1" dirty="0">
                <a:solidFill>
                  <a:srgbClr val="008000"/>
                </a:solidFill>
              </a:rPr>
              <a:t>Pay all Outstanding fees:  You can </a:t>
            </a:r>
            <a:r>
              <a:rPr lang="en-CA" b="1" u="sng" dirty="0">
                <a:solidFill>
                  <a:srgbClr val="008000"/>
                </a:solidFill>
              </a:rPr>
              <a:t>not</a:t>
            </a:r>
            <a:r>
              <a:rPr lang="en-CA" b="1" dirty="0">
                <a:solidFill>
                  <a:srgbClr val="008000"/>
                </a:solidFill>
              </a:rPr>
              <a:t> purchase any Prom tickets if you have not done so! </a:t>
            </a:r>
            <a:endParaRPr lang="en-US" b="1" dirty="0">
              <a:solidFill>
                <a:srgbClr val="008000"/>
              </a:solidFill>
            </a:endParaRPr>
          </a:p>
          <a:p>
            <a:pPr lvl="0"/>
            <a:r>
              <a:rPr lang="en-CA" dirty="0">
                <a:solidFill>
                  <a:srgbClr val="008000"/>
                </a:solidFill>
              </a:rPr>
              <a:t>Application for Graduation (signed by a parent) will be available in the Spring </a:t>
            </a:r>
          </a:p>
          <a:p>
            <a:pPr lvl="0"/>
            <a:r>
              <a:rPr lang="en-CA" dirty="0">
                <a:solidFill>
                  <a:srgbClr val="008000"/>
                </a:solidFill>
              </a:rPr>
              <a:t>Students considering early graduation must consult with their counsellor </a:t>
            </a:r>
            <a:r>
              <a:rPr lang="en-CA" b="1" i="1" dirty="0">
                <a:solidFill>
                  <a:srgbClr val="008000"/>
                </a:solidFill>
              </a:rPr>
              <a:t> as soon as possible!</a:t>
            </a:r>
            <a:endParaRPr lang="en-US" b="1" i="1" dirty="0">
              <a:solidFill>
                <a:srgbClr val="008000"/>
              </a:solidFill>
            </a:endParaRPr>
          </a:p>
        </p:txBody>
      </p:sp>
    </p:spTree>
    <p:extLst>
      <p:ext uri="{BB962C8B-B14F-4D97-AF65-F5344CB8AC3E}">
        <p14:creationId xmlns:p14="http://schemas.microsoft.com/office/powerpoint/2010/main" val="27962064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82000" cy="677108"/>
          </a:xfrm>
        </p:spPr>
        <p:txBody>
          <a:bodyPr>
            <a:normAutofit fontScale="90000"/>
          </a:bodyPr>
          <a:lstStyle/>
          <a:p>
            <a:pPr algn="ctr"/>
            <a:r>
              <a:rPr lang="en-CA" b="1" dirty="0">
                <a:solidFill>
                  <a:srgbClr val="434342"/>
                </a:solidFill>
              </a:rPr>
              <a:t>Graduation Requirements 2020</a:t>
            </a:r>
          </a:p>
        </p:txBody>
      </p:sp>
      <p:sp>
        <p:nvSpPr>
          <p:cNvPr id="3" name="Text Placeholder 2"/>
          <p:cNvSpPr>
            <a:spLocks noGrp="1"/>
          </p:cNvSpPr>
          <p:nvPr>
            <p:ph type="body" sz="quarter" idx="10"/>
          </p:nvPr>
        </p:nvSpPr>
        <p:spPr>
          <a:xfrm>
            <a:off x="313791" y="873051"/>
            <a:ext cx="8382000" cy="6180892"/>
          </a:xfrm>
        </p:spPr>
        <p:txBody>
          <a:bodyPr>
            <a:normAutofit fontScale="85000" lnSpcReduction="20000"/>
          </a:bodyPr>
          <a:lstStyle/>
          <a:p>
            <a:r>
              <a:rPr lang="en-CA" sz="3900" dirty="0">
                <a:solidFill>
                  <a:srgbClr val="008000"/>
                </a:solidFill>
              </a:rPr>
              <a:t>Minimum </a:t>
            </a:r>
            <a:r>
              <a:rPr lang="en-CA" sz="3900" b="1" dirty="0">
                <a:solidFill>
                  <a:srgbClr val="008000"/>
                </a:solidFill>
              </a:rPr>
              <a:t>80</a:t>
            </a:r>
            <a:r>
              <a:rPr lang="en-CA" sz="3900" dirty="0">
                <a:solidFill>
                  <a:srgbClr val="008000"/>
                </a:solidFill>
              </a:rPr>
              <a:t> credits with </a:t>
            </a:r>
            <a:r>
              <a:rPr lang="en-CA" sz="3900" b="1" dirty="0">
                <a:solidFill>
                  <a:srgbClr val="008000"/>
                </a:solidFill>
              </a:rPr>
              <a:t>52</a:t>
            </a:r>
            <a:r>
              <a:rPr lang="en-CA" sz="3900" dirty="0">
                <a:solidFill>
                  <a:srgbClr val="008000"/>
                </a:solidFill>
              </a:rPr>
              <a:t> credits from required provincial courses. </a:t>
            </a:r>
          </a:p>
          <a:p>
            <a:pPr lvl="1"/>
            <a:r>
              <a:rPr lang="en-CA" sz="3500" b="1" dirty="0">
                <a:solidFill>
                  <a:srgbClr val="008000"/>
                </a:solidFill>
              </a:rPr>
              <a:t>Grade 10 level: English, Social, Science, Math,  Planning, P.E.  and a Fine Arts or Applied Skills at any MSS grade level </a:t>
            </a:r>
          </a:p>
          <a:p>
            <a:pPr lvl="1"/>
            <a:r>
              <a:rPr lang="en-CA" sz="3500" b="1" dirty="0">
                <a:solidFill>
                  <a:srgbClr val="008000"/>
                </a:solidFill>
              </a:rPr>
              <a:t>Grade 11: English (or Communications), Socials (or BC First Nations 12), Math, Science. </a:t>
            </a:r>
          </a:p>
          <a:p>
            <a:pPr lvl="1"/>
            <a:r>
              <a:rPr lang="en-CA" sz="3500" b="1" dirty="0">
                <a:solidFill>
                  <a:srgbClr val="008000"/>
                </a:solidFill>
              </a:rPr>
              <a:t>Grade 12: English (or Communications) CLC and Capstone or Graduation Transition. </a:t>
            </a:r>
          </a:p>
          <a:p>
            <a:endParaRPr lang="en-CA" sz="3900" dirty="0">
              <a:solidFill>
                <a:srgbClr val="008000"/>
              </a:solidFill>
            </a:endParaRPr>
          </a:p>
          <a:p>
            <a:r>
              <a:rPr lang="en-CA" sz="3900" dirty="0">
                <a:solidFill>
                  <a:srgbClr val="008000"/>
                </a:solidFill>
              </a:rPr>
              <a:t>A minimum of </a:t>
            </a:r>
            <a:r>
              <a:rPr lang="en-CA" sz="3900" b="1" dirty="0">
                <a:solidFill>
                  <a:srgbClr val="008000"/>
                </a:solidFill>
              </a:rPr>
              <a:t>28</a:t>
            </a:r>
            <a:r>
              <a:rPr lang="en-CA" sz="3900" dirty="0">
                <a:solidFill>
                  <a:srgbClr val="008000"/>
                </a:solidFill>
              </a:rPr>
              <a:t> elective credits.  As well, a minimum of </a:t>
            </a:r>
            <a:r>
              <a:rPr lang="en-CA" sz="3900" b="1" dirty="0">
                <a:solidFill>
                  <a:srgbClr val="008000"/>
                </a:solidFill>
              </a:rPr>
              <a:t>12 </a:t>
            </a:r>
            <a:r>
              <a:rPr lang="en-CA" sz="3900" dirty="0">
                <a:solidFill>
                  <a:srgbClr val="008000"/>
                </a:solidFill>
              </a:rPr>
              <a:t>of these credits MUST be at the Grade 12 level. </a:t>
            </a:r>
          </a:p>
          <a:p>
            <a:endParaRPr lang="en-CA" sz="3900" dirty="0">
              <a:solidFill>
                <a:srgbClr val="008000"/>
              </a:solidFill>
            </a:endParaRPr>
          </a:p>
          <a:p>
            <a:r>
              <a:rPr lang="en-CA" sz="3900" dirty="0">
                <a:solidFill>
                  <a:srgbClr val="008000"/>
                </a:solidFill>
              </a:rPr>
              <a:t>Numeracy Assessment Completed</a:t>
            </a:r>
          </a:p>
        </p:txBody>
      </p:sp>
    </p:spTree>
    <p:extLst>
      <p:ext uri="{BB962C8B-B14F-4D97-AF65-F5344CB8AC3E}">
        <p14:creationId xmlns:p14="http://schemas.microsoft.com/office/powerpoint/2010/main" val="3799910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8382000" cy="664797"/>
          </a:xfrm>
        </p:spPr>
        <p:txBody>
          <a:bodyPr>
            <a:noAutofit/>
          </a:bodyPr>
          <a:lstStyle/>
          <a:p>
            <a:pPr algn="ctr"/>
            <a:r>
              <a:rPr lang="en-CA" sz="7200" b="1" dirty="0">
                <a:solidFill>
                  <a:srgbClr val="008000"/>
                </a:solidFill>
              </a:rPr>
              <a:t>Scholarships</a:t>
            </a:r>
          </a:p>
        </p:txBody>
      </p:sp>
    </p:spTree>
    <p:extLst>
      <p:ext uri="{BB962C8B-B14F-4D97-AF65-F5344CB8AC3E}">
        <p14:creationId xmlns:p14="http://schemas.microsoft.com/office/powerpoint/2010/main" val="244432683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6">
            <a:extLst>
              <a:ext uri="{FF2B5EF4-FFF2-40B4-BE49-F238E27FC236}">
                <a16:creationId xmlns:a16="http://schemas.microsoft.com/office/drawing/2014/main" id="{FC06AA48-319C-423C-ACAB-54FF21701ADB}"/>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 y="370114"/>
            <a:ext cx="1306286" cy="841366"/>
          </a:xfrm>
          <a:prstGeom prst="ellipse">
            <a:avLst/>
          </a:prstGeom>
          <a:ln>
            <a:noFill/>
          </a:ln>
          <a:effectLst>
            <a:outerShdw blurRad="50800" dist="50800" dir="5400000" algn="ctr" rotWithShape="0">
              <a:srgbClr val="000000"/>
            </a:outerShdw>
            <a:softEdge rad="112500"/>
          </a:effectLst>
        </p:spPr>
      </p:pic>
      <p:sp>
        <p:nvSpPr>
          <p:cNvPr id="11" name="TextBox 10">
            <a:extLst>
              <a:ext uri="{FF2B5EF4-FFF2-40B4-BE49-F238E27FC236}">
                <a16:creationId xmlns:a16="http://schemas.microsoft.com/office/drawing/2014/main" id="{43B7C405-F5DA-4B24-8214-31C31B25B875}"/>
              </a:ext>
            </a:extLst>
          </p:cNvPr>
          <p:cNvSpPr txBox="1"/>
          <p:nvPr/>
        </p:nvSpPr>
        <p:spPr>
          <a:xfrm>
            <a:off x="1312948" y="370114"/>
            <a:ext cx="5603708" cy="1107996"/>
          </a:xfrm>
          <a:prstGeom prst="rect">
            <a:avLst/>
          </a:prstGeom>
          <a:noFill/>
        </p:spPr>
        <p:txBody>
          <a:bodyPr wrap="square" rtlCol="0">
            <a:spAutoFit/>
          </a:bodyPr>
          <a:lstStyle/>
          <a:p>
            <a:pPr algn="just"/>
            <a:r>
              <a:rPr lang="en-US" sz="1650" i="1" dirty="0"/>
              <a:t>Miss Flood, is our Career Advisor who dedicates over 20 years training and experience in the Career and Employment Service Sector to helping students with career exploration and decision making  matters</a:t>
            </a:r>
            <a:r>
              <a:rPr lang="en-US" sz="1350" i="1" dirty="0"/>
              <a:t>.</a:t>
            </a:r>
          </a:p>
        </p:txBody>
      </p:sp>
      <p:sp>
        <p:nvSpPr>
          <p:cNvPr id="17" name="TextBox 16">
            <a:extLst>
              <a:ext uri="{FF2B5EF4-FFF2-40B4-BE49-F238E27FC236}">
                <a16:creationId xmlns:a16="http://schemas.microsoft.com/office/drawing/2014/main" id="{E8889849-B79C-4984-B5C2-4879B191D8BA}"/>
              </a:ext>
            </a:extLst>
          </p:cNvPr>
          <p:cNvSpPr txBox="1"/>
          <p:nvPr/>
        </p:nvSpPr>
        <p:spPr>
          <a:xfrm>
            <a:off x="0" y="1912877"/>
            <a:ext cx="8058149" cy="3531736"/>
          </a:xfrm>
          <a:prstGeom prst="rect">
            <a:avLst/>
          </a:prstGeom>
          <a:noFill/>
        </p:spPr>
        <p:txBody>
          <a:bodyPr wrap="square" rtlCol="0">
            <a:spAutoFit/>
          </a:bodyPr>
          <a:lstStyle/>
          <a:p>
            <a:r>
              <a:rPr lang="en-US" sz="1500" i="1" dirty="0"/>
              <a:t>STUDENTS and their PARENTS are welcome to meet with her to review services and assistance tailored to supporting individual student needs in a full range of career and employment interests.  </a:t>
            </a:r>
          </a:p>
          <a:p>
            <a:r>
              <a:rPr lang="en-US" sz="1500" i="1" dirty="0"/>
              <a:t>This can include:</a:t>
            </a:r>
            <a:endParaRPr lang="en-US" sz="1500" dirty="0"/>
          </a:p>
          <a:p>
            <a:r>
              <a:rPr lang="en-US" sz="1350" i="1" dirty="0"/>
              <a:t> </a:t>
            </a:r>
            <a:endParaRPr lang="en-US" sz="1350" dirty="0"/>
          </a:p>
          <a:p>
            <a:pPr marL="557213" lvl="1" indent="-214313">
              <a:buFont typeface="Arial" panose="020B0604020202020204" pitchFamily="34" charset="0"/>
              <a:buChar char="•"/>
            </a:pPr>
            <a:r>
              <a:rPr lang="en-US" sz="1500" dirty="0"/>
              <a:t>Assistance with working in myBlueprint Education Planner </a:t>
            </a:r>
          </a:p>
          <a:p>
            <a:pPr marL="557213" lvl="1" indent="-214313">
              <a:buFont typeface="Arial" panose="020B0604020202020204" pitchFamily="34" charset="0"/>
              <a:buChar char="•"/>
            </a:pPr>
            <a:r>
              <a:rPr lang="en-US" sz="1500" dirty="0"/>
              <a:t>Personalized career exploration, coaching and support to EXPLORE POSSIBILITIES</a:t>
            </a:r>
          </a:p>
          <a:p>
            <a:pPr marL="557213" lvl="1" indent="-214313">
              <a:buFont typeface="Arial" panose="020B0604020202020204" pitchFamily="34" charset="0"/>
              <a:buChar char="•"/>
            </a:pPr>
            <a:r>
              <a:rPr lang="en-US" sz="1500" dirty="0"/>
              <a:t>Planning after high school to help know WHAT IS OUT THERE for work or studies</a:t>
            </a:r>
          </a:p>
          <a:p>
            <a:pPr marL="557213" lvl="1" indent="-214313">
              <a:buFont typeface="Arial" panose="020B0604020202020204" pitchFamily="34" charset="0"/>
              <a:buChar char="•"/>
            </a:pPr>
            <a:r>
              <a:rPr lang="en-US" sz="1500" dirty="0"/>
              <a:t>Assistance with job search interests, a targeted resume, cover letter or practicing interview skills for success in THE WORLD OF WORK</a:t>
            </a:r>
          </a:p>
          <a:p>
            <a:pPr marL="557213" lvl="1" indent="-214313">
              <a:buFont typeface="Arial" panose="020B0604020202020204" pitchFamily="34" charset="0"/>
              <a:buChar char="•"/>
            </a:pPr>
            <a:r>
              <a:rPr lang="en-US" sz="1500" dirty="0"/>
              <a:t>Individual coaching and support with Career Education assignments</a:t>
            </a:r>
          </a:p>
          <a:p>
            <a:pPr marL="557213" lvl="1" indent="-214313">
              <a:buFont typeface="Arial" panose="020B0604020202020204" pitchFamily="34" charset="0"/>
              <a:buChar char="•"/>
            </a:pPr>
            <a:r>
              <a:rPr lang="en-US" sz="1500" dirty="0"/>
              <a:t>Learning more about community services and youth employment training programs</a:t>
            </a:r>
          </a:p>
          <a:p>
            <a:pPr marL="557213" lvl="1" indent="-214313">
              <a:buFont typeface="Arial" panose="020B0604020202020204" pitchFamily="34" charset="0"/>
              <a:buChar char="•"/>
            </a:pPr>
            <a:r>
              <a:rPr lang="en-US" sz="1500" dirty="0"/>
              <a:t>Development of individual career goals and plans to support short and long term successes</a:t>
            </a:r>
          </a:p>
          <a:p>
            <a:r>
              <a:rPr lang="en-US" sz="1350" dirty="0"/>
              <a:t> </a:t>
            </a:r>
          </a:p>
          <a:p>
            <a:pPr algn="ctr"/>
            <a:r>
              <a:rPr lang="en-US" sz="1350" i="1" dirty="0"/>
              <a:t>A FLEXIBLE SCHEDULE ARRANGEMENT CAN BE MADE BEFORE OR AFTER SCHOOL </a:t>
            </a:r>
          </a:p>
          <a:p>
            <a:pPr algn="ctr"/>
            <a:r>
              <a:rPr lang="en-US" dirty="0">
                <a:hlinkClick r:id="rId3"/>
              </a:rPr>
              <a:t>Heather.flood@mpsd.ca</a:t>
            </a:r>
            <a:r>
              <a:rPr lang="en-US" dirty="0"/>
              <a:t>         (604)826-791  Ext 3009 </a:t>
            </a:r>
          </a:p>
        </p:txBody>
      </p:sp>
    </p:spTree>
    <p:extLst>
      <p:ext uri="{BB962C8B-B14F-4D97-AF65-F5344CB8AC3E}">
        <p14:creationId xmlns:p14="http://schemas.microsoft.com/office/powerpoint/2010/main" val="3227653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487" y="2699121"/>
            <a:ext cx="6077441" cy="3084523"/>
          </a:xfrm>
        </p:spPr>
        <p:txBody>
          <a:bodyPr>
            <a:normAutofit fontScale="90000"/>
          </a:bodyPr>
          <a:lstStyle/>
          <a:p>
            <a:r>
              <a:rPr lang="en-US" dirty="0"/>
              <a:t>Mission Community Foundation</a:t>
            </a:r>
            <a:br>
              <a:rPr lang="en-US" dirty="0"/>
            </a:br>
            <a:r>
              <a:rPr lang="en-US" dirty="0"/>
              <a:t>Bursary &amp; Scholarship</a:t>
            </a:r>
            <a:br>
              <a:rPr lang="en-US" dirty="0"/>
            </a:br>
            <a:r>
              <a:rPr lang="en-US" dirty="0"/>
              <a:t>Awards: June 3, 2020</a:t>
            </a:r>
            <a:br>
              <a:rPr lang="en-US" dirty="0"/>
            </a:br>
            <a:endParaRPr lang="en-US" dirty="0"/>
          </a:p>
        </p:txBody>
      </p:sp>
    </p:spTree>
    <p:extLst>
      <p:ext uri="{BB962C8B-B14F-4D97-AF65-F5344CB8AC3E}">
        <p14:creationId xmlns:p14="http://schemas.microsoft.com/office/powerpoint/2010/main" val="7611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34" y="84853"/>
            <a:ext cx="6002313" cy="743144"/>
          </a:xfrm>
        </p:spPr>
        <p:txBody>
          <a:bodyPr/>
          <a:lstStyle/>
          <a:p>
            <a:r>
              <a:rPr lang="en-US" dirty="0"/>
              <a:t>Application Process</a:t>
            </a:r>
          </a:p>
        </p:txBody>
      </p:sp>
      <p:sp>
        <p:nvSpPr>
          <p:cNvPr id="6" name="TextBox 5"/>
          <p:cNvSpPr txBox="1"/>
          <p:nvPr/>
        </p:nvSpPr>
        <p:spPr>
          <a:xfrm>
            <a:off x="284634" y="982176"/>
            <a:ext cx="7313595" cy="4893647"/>
          </a:xfrm>
          <a:prstGeom prst="rect">
            <a:avLst/>
          </a:prstGeom>
          <a:noFill/>
        </p:spPr>
        <p:txBody>
          <a:bodyPr wrap="square" rtlCol="0">
            <a:spAutoFit/>
          </a:bodyPr>
          <a:lstStyle/>
          <a:p>
            <a:pPr marL="257244" indent="-257244">
              <a:buFont typeface="Arial" panose="020B0604020202020204" pitchFamily="34" charset="0"/>
              <a:buChar char="•"/>
            </a:pPr>
            <a:r>
              <a:rPr lang="en-US" sz="2400" dirty="0"/>
              <a:t>The application deadline is </a:t>
            </a:r>
            <a:r>
              <a:rPr lang="en-US" sz="2400" b="1" dirty="0"/>
              <a:t>March 5, 2020</a:t>
            </a:r>
          </a:p>
          <a:p>
            <a:pPr marL="257244" indent="-257244">
              <a:buFont typeface="Arial" panose="020B0604020202020204" pitchFamily="34" charset="0"/>
              <a:buChar char="•"/>
            </a:pPr>
            <a:endParaRPr lang="en-US" sz="2400" b="1" dirty="0"/>
          </a:p>
          <a:p>
            <a:pPr marL="257244" indent="-257244">
              <a:buFont typeface="Arial" panose="020B0604020202020204" pitchFamily="34" charset="0"/>
              <a:buChar char="•"/>
            </a:pPr>
            <a:r>
              <a:rPr lang="en-US" sz="2400" dirty="0"/>
              <a:t>Scholarship advisors will help you but are no longer required to sign your application.</a:t>
            </a:r>
          </a:p>
          <a:p>
            <a:pPr marL="257244" indent="-257244">
              <a:buFont typeface="Arial" panose="020B0604020202020204" pitchFamily="34" charset="0"/>
              <a:buChar char="•"/>
            </a:pPr>
            <a:endParaRPr lang="en-US" sz="2400" dirty="0"/>
          </a:p>
          <a:p>
            <a:pPr marL="257244" indent="-257244">
              <a:buFont typeface="Arial" panose="020B0604020202020204" pitchFamily="34" charset="0"/>
              <a:buChar char="•"/>
            </a:pPr>
            <a:r>
              <a:rPr lang="en-US" sz="2400" dirty="0"/>
              <a:t>There is now an acknowledgement page included in your application.  Read it and understand your responsibilities. </a:t>
            </a:r>
          </a:p>
          <a:p>
            <a:pPr marL="257244" indent="-257244">
              <a:buFont typeface="Arial" panose="020B0604020202020204" pitchFamily="34" charset="0"/>
              <a:buChar char="•"/>
            </a:pPr>
            <a:endParaRPr lang="en-US" sz="2400" dirty="0"/>
          </a:p>
          <a:p>
            <a:pPr marL="257244" indent="-257244">
              <a:buFont typeface="Arial" panose="020B0604020202020204" pitchFamily="34" charset="0"/>
              <a:buChar char="•"/>
            </a:pPr>
            <a:r>
              <a:rPr lang="en-US" sz="2400" dirty="0"/>
              <a:t>All inquiries about Mission Community Foundation applications will be directed to Angie at 604-826-5322 or email: </a:t>
            </a:r>
          </a:p>
          <a:p>
            <a:r>
              <a:rPr lang="en-US" sz="2400" dirty="0"/>
              <a:t>    scholarships@missioncommunityfoundation.org</a:t>
            </a:r>
          </a:p>
        </p:txBody>
      </p:sp>
    </p:spTree>
    <p:extLst>
      <p:ext uri="{BB962C8B-B14F-4D97-AF65-F5344CB8AC3E}">
        <p14:creationId xmlns:p14="http://schemas.microsoft.com/office/powerpoint/2010/main" val="35194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5">
      <a:dk1>
        <a:srgbClr val="FF6420"/>
      </a:dk1>
      <a:lt1>
        <a:srgbClr val="FFFFFF"/>
      </a:lt1>
      <a:dk2>
        <a:srgbClr val="434342"/>
      </a:dk2>
      <a:lt2>
        <a:srgbClr val="CDD7D9"/>
      </a:lt2>
      <a:accent1>
        <a:srgbClr val="797B7E"/>
      </a:accent1>
      <a:accent2>
        <a:srgbClr val="F96A1B"/>
      </a:accent2>
      <a:accent3>
        <a:srgbClr val="08A1D9"/>
      </a:accent3>
      <a:accent4>
        <a:srgbClr val="2F841D"/>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31F3AAB7C57B488A0B44CE938E328C" ma:contentTypeVersion="9" ma:contentTypeDescription="Create a new document." ma:contentTypeScope="" ma:versionID="e538aa867a986e5fb787e3d9a6003c7f">
  <xsd:schema xmlns:xsd="http://www.w3.org/2001/XMLSchema" xmlns:xs="http://www.w3.org/2001/XMLSchema" xmlns:p="http://schemas.microsoft.com/office/2006/metadata/properties" xmlns:ns3="522791a1-7171-43ca-b8e4-cd37819de0a0" xmlns:ns4="ce73b767-a3be-4c3e-8b28-6bafaec58df4" targetNamespace="http://schemas.microsoft.com/office/2006/metadata/properties" ma:root="true" ma:fieldsID="55032c86416a1ee743d0bbf47fff1d96" ns3:_="" ns4:_="">
    <xsd:import namespace="522791a1-7171-43ca-b8e4-cd37819de0a0"/>
    <xsd:import namespace="ce73b767-a3be-4c3e-8b28-6bafaec58df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2791a1-7171-43ca-b8e4-cd37819de0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73b767-a3be-4c3e-8b28-6bafaec58d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DD825-A6D6-4583-ABFD-78F396299AEE}">
  <ds:schemaRefs>
    <ds:schemaRef ds:uri="http://schemas.microsoft.com/sharepoint/v3/contenttype/forms"/>
  </ds:schemaRefs>
</ds:datastoreItem>
</file>

<file path=customXml/itemProps2.xml><?xml version="1.0" encoding="utf-8"?>
<ds:datastoreItem xmlns:ds="http://schemas.openxmlformats.org/officeDocument/2006/customXml" ds:itemID="{F502615A-24B0-4D0B-B0D3-8BA5BC8D9E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2791a1-7171-43ca-b8e4-cd37819de0a0"/>
    <ds:schemaRef ds:uri="ce73b767-a3be-4c3e-8b28-6bafaec58d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882E93-A239-49FE-AC2D-F57D63A6B3EE}">
  <ds:schemaRefs>
    <ds:schemaRef ds:uri="ce73b767-a3be-4c3e-8b28-6bafaec58df4"/>
    <ds:schemaRef ds:uri="http://purl.org/dc/elements/1.1/"/>
    <ds:schemaRef ds:uri="http://schemas.microsoft.com/office/2006/metadata/properties"/>
    <ds:schemaRef ds:uri="522791a1-7171-43ca-b8e4-cd37819de0a0"/>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1546</TotalTime>
  <Words>1468</Words>
  <Application>Microsoft Office PowerPoint</Application>
  <PresentationFormat>On-screen Show (4:3)</PresentationFormat>
  <Paragraphs>124</Paragraphs>
  <Slides>15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Trebuchet MS</vt:lpstr>
      <vt:lpstr>Wingdings</vt:lpstr>
      <vt:lpstr>Wingdings 3</vt:lpstr>
      <vt:lpstr>Office Theme</vt:lpstr>
      <vt:lpstr>Facet</vt:lpstr>
      <vt:lpstr>Mission Senior Secondary School </vt:lpstr>
      <vt:lpstr>Overview</vt:lpstr>
      <vt:lpstr>Support Team</vt:lpstr>
      <vt:lpstr>It is your responsibility to check and make sure that you are in a position to graduate!  </vt:lpstr>
      <vt:lpstr>Graduation Requirements 2020</vt:lpstr>
      <vt:lpstr>Scholarships</vt:lpstr>
      <vt:lpstr>PowerPoint Presentation</vt:lpstr>
      <vt:lpstr>Mission Community Foundation Bursary &amp; Scholarship Awards: June 3, 2020 </vt:lpstr>
      <vt:lpstr>Application Process</vt:lpstr>
      <vt:lpstr>Responsibilities &amp; Evaluations</vt:lpstr>
      <vt:lpstr>Universal Reminder:  What successful students do…</vt:lpstr>
      <vt:lpstr>Dry Grad</vt:lpstr>
      <vt:lpstr>Prom</vt:lpstr>
      <vt:lpstr>Commencement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Senior Secondary School</dc:title>
  <dc:creator>Mark Arends</dc:creator>
  <cp:lastModifiedBy>Marilyn Smith</cp:lastModifiedBy>
  <cp:revision>46</cp:revision>
  <cp:lastPrinted>2016-11-09T00:30:46Z</cp:lastPrinted>
  <dcterms:created xsi:type="dcterms:W3CDTF">2016-11-07T19:34:48Z</dcterms:created>
  <dcterms:modified xsi:type="dcterms:W3CDTF">2019-10-24T22:03:48Z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0x0101000731F3AAB7C57B488A0B44CE938E328C</vt:lpwstr>
  </property>
</Properties>
</file>